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0.jpg" ContentType="image/jpeg"/>
  <Override PartName="/ppt/media/image12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71" r:id="rId6"/>
    <p:sldId id="270" r:id="rId7"/>
    <p:sldId id="272" r:id="rId8"/>
    <p:sldId id="268" r:id="rId9"/>
    <p:sldId id="273" r:id="rId10"/>
    <p:sldId id="264" r:id="rId11"/>
    <p:sldId id="274" r:id="rId12"/>
    <p:sldId id="275" r:id="rId13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5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07B8B-48B3-4943-819D-9FCE55112304}" v="4" dt="2024-09-26T19:19:12.02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8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B7544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B7544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47499" y="2819996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6662" y="0"/>
                </a:moveTo>
                <a:lnTo>
                  <a:pt x="11912" y="0"/>
                </a:lnTo>
                <a:lnTo>
                  <a:pt x="11912" y="1905"/>
                </a:lnTo>
                <a:lnTo>
                  <a:pt x="9525" y="1905"/>
                </a:lnTo>
                <a:lnTo>
                  <a:pt x="11912" y="3810"/>
                </a:lnTo>
                <a:lnTo>
                  <a:pt x="14287" y="3810"/>
                </a:lnTo>
                <a:lnTo>
                  <a:pt x="11912" y="5715"/>
                </a:lnTo>
                <a:lnTo>
                  <a:pt x="0" y="5715"/>
                </a:lnTo>
                <a:lnTo>
                  <a:pt x="0" y="9525"/>
                </a:lnTo>
                <a:lnTo>
                  <a:pt x="4649" y="8096"/>
                </a:lnTo>
                <a:lnTo>
                  <a:pt x="10415" y="8096"/>
                </a:lnTo>
                <a:lnTo>
                  <a:pt x="15735" y="7381"/>
                </a:lnTo>
                <a:lnTo>
                  <a:pt x="19050" y="3810"/>
                </a:lnTo>
                <a:lnTo>
                  <a:pt x="19050" y="1905"/>
                </a:lnTo>
                <a:lnTo>
                  <a:pt x="16662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672497" y="7175004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6332" y="25717"/>
                </a:lnTo>
                <a:lnTo>
                  <a:pt x="19050" y="28575"/>
                </a:lnTo>
                <a:lnTo>
                  <a:pt x="11865" y="15666"/>
                </a:lnTo>
                <a:lnTo>
                  <a:pt x="6467" y="6781"/>
                </a:lnTo>
                <a:lnTo>
                  <a:pt x="2597" y="1650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979996" y="5644997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3884" y="12314"/>
                </a:moveTo>
                <a:lnTo>
                  <a:pt x="5025" y="15768"/>
                </a:lnTo>
                <a:lnTo>
                  <a:pt x="9525" y="28575"/>
                </a:lnTo>
                <a:lnTo>
                  <a:pt x="9525" y="26377"/>
                </a:lnTo>
                <a:lnTo>
                  <a:pt x="7370" y="20129"/>
                </a:lnTo>
                <a:lnTo>
                  <a:pt x="3884" y="12314"/>
                </a:lnTo>
                <a:close/>
              </a:path>
              <a:path w="9525" h="28575">
                <a:moveTo>
                  <a:pt x="0" y="0"/>
                </a:moveTo>
                <a:lnTo>
                  <a:pt x="0" y="2197"/>
                </a:lnTo>
                <a:lnTo>
                  <a:pt x="2161" y="8452"/>
                </a:lnTo>
                <a:lnTo>
                  <a:pt x="3884" y="12314"/>
                </a:lnTo>
                <a:lnTo>
                  <a:pt x="2085" y="6872"/>
                </a:lnTo>
                <a:lnTo>
                  <a:pt x="484" y="1684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934940" y="6932501"/>
            <a:ext cx="352425" cy="3343275"/>
          </a:xfrm>
          <a:custGeom>
            <a:avLst/>
            <a:gdLst/>
            <a:ahLst/>
            <a:cxnLst/>
            <a:rect l="l" t="t" r="r" b="b"/>
            <a:pathLst>
              <a:path w="352425" h="3343275">
                <a:moveTo>
                  <a:pt x="352425" y="0"/>
                </a:moveTo>
                <a:lnTo>
                  <a:pt x="0" y="0"/>
                </a:lnTo>
                <a:lnTo>
                  <a:pt x="0" y="3343275"/>
                </a:lnTo>
                <a:lnTo>
                  <a:pt x="352425" y="3343275"/>
                </a:lnTo>
                <a:lnTo>
                  <a:pt x="352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13234669" cy="352425"/>
          </a:xfrm>
          <a:custGeom>
            <a:avLst/>
            <a:gdLst/>
            <a:ahLst/>
            <a:cxnLst/>
            <a:rect l="l" t="t" r="r" b="b"/>
            <a:pathLst>
              <a:path w="13234669" h="352425">
                <a:moveTo>
                  <a:pt x="13234288" y="0"/>
                </a:moveTo>
                <a:lnTo>
                  <a:pt x="0" y="0"/>
                </a:lnTo>
                <a:lnTo>
                  <a:pt x="0" y="352424"/>
                </a:lnTo>
                <a:lnTo>
                  <a:pt x="13234288" y="352424"/>
                </a:lnTo>
                <a:lnTo>
                  <a:pt x="13234288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29156"/>
            <a:ext cx="9144000" cy="74294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5681" y="694994"/>
            <a:ext cx="16909336" cy="21000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5724" y="2655996"/>
            <a:ext cx="8094980" cy="290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B7544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59950" y="2881280"/>
            <a:ext cx="7395209" cy="226857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 marR="5080" algn="ctr">
              <a:lnSpc>
                <a:spcPts val="5480"/>
              </a:lnSpc>
              <a:spcBef>
                <a:spcPts val="1190"/>
              </a:spcBef>
            </a:pPr>
            <a:r>
              <a:rPr sz="5450" b="1" spc="285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OPTIMIZING</a:t>
            </a:r>
            <a:r>
              <a:rPr sz="5450" b="1" spc="27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</a:t>
            </a:r>
            <a:r>
              <a:rPr sz="5450" b="1" spc="-1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URBAN </a:t>
            </a:r>
            <a:r>
              <a:rPr sz="5450" b="1" spc="9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MOBILITY:</a:t>
            </a:r>
            <a:r>
              <a:rPr sz="5450" b="1" spc="19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</a:t>
            </a:r>
            <a:r>
              <a:rPr sz="5450" b="1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A</a:t>
            </a:r>
            <a:r>
              <a:rPr sz="5450" b="1" spc="20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</a:t>
            </a:r>
            <a:r>
              <a:rPr sz="5450" b="1" spc="-1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SMART </a:t>
            </a:r>
            <a:r>
              <a:rPr sz="5450" b="1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PARKING</a:t>
            </a:r>
            <a:r>
              <a:rPr sz="5450" b="1" spc="9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</a:t>
            </a:r>
            <a:r>
              <a:rPr sz="5450" b="1" spc="-1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SYSTEM</a:t>
            </a:r>
            <a:endParaRPr sz="5450" dirty="0">
              <a:latin typeface="ADLaM Display" panose="020F0502020204030204" pitchFamily="34" charset="0"/>
              <a:cs typeface="ADLaM Display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525-16B1-5FD7-CE71-D84A65F50BCF}"/>
              </a:ext>
            </a:extLst>
          </p:cNvPr>
          <p:cNvSpPr txBox="1"/>
          <p:nvPr/>
        </p:nvSpPr>
        <p:spPr>
          <a:xfrm>
            <a:off x="9759951" y="6369050"/>
            <a:ext cx="7395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spc="-10" dirty="0">
                <a:solidFill>
                  <a:srgbClr val="434343"/>
                </a:solidFill>
                <a:latin typeface="ADLaM Display" panose="020F0502020204030204" pitchFamily="34" charset="0"/>
                <a:ea typeface="ADLaM Display" panose="02010000000000000000" pitchFamily="2" charset="77"/>
                <a:cs typeface="ADLaM Display" panose="020F0502020204030204" pitchFamily="34" charset="0"/>
              </a:rPr>
              <a:t>By:-</a:t>
            </a:r>
          </a:p>
          <a:p>
            <a:r>
              <a:rPr lang="en-IN" sz="3000" b="1" spc="-10" dirty="0">
                <a:solidFill>
                  <a:srgbClr val="434343"/>
                </a:solidFill>
                <a:latin typeface="ADLaM Display" panose="020F0502020204030204" pitchFamily="34" charset="0"/>
                <a:ea typeface="ADLaM Display" panose="02010000000000000000" pitchFamily="2" charset="77"/>
                <a:cs typeface="ADLaM Display" panose="020F0502020204030204" pitchFamily="34" charset="0"/>
              </a:rPr>
              <a:t>Aditya Prasad (RA2311003011138)</a:t>
            </a:r>
            <a:endParaRPr lang="en-US" sz="3000" b="1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F4D689-215B-016C-0098-BC1E5065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9150350" cy="7573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4550" y="2802090"/>
            <a:ext cx="8991600" cy="629018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Efficiency</a:t>
            </a:r>
            <a:r>
              <a:rPr lang="en-IN" sz="24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Reduces the time drivers spend searching for parking spots, leading to less traffic congestion.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Optimizes the use of available parking spaces, ensuring that no spot goes unused.</a:t>
            </a:r>
          </a:p>
          <a:p>
            <a:pPr marL="457200"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Automation</a:t>
            </a:r>
            <a:r>
              <a:rPr lang="en-IN" sz="24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Minimizes the need for human intervention, making the system more reliable and efficient.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a seamless parking experience for users, with automated entry and exit control.</a:t>
            </a:r>
          </a:p>
          <a:p>
            <a:pPr marL="457200"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Data</a:t>
            </a:r>
            <a:r>
              <a:rPr lang="en-IN" sz="24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Enhances the user experience by providing up-to-date information on parking availability.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Helps in better management of parking resources, allowing for data-driven decision-making.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9750" y="383664"/>
            <a:ext cx="16909336" cy="2100053"/>
          </a:xfrm>
          <a:prstGeom prst="rect">
            <a:avLst/>
          </a:prstGeom>
        </p:spPr>
        <p:txBody>
          <a:bodyPr vert="horz" wrap="square" lIns="0" tIns="1328273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125"/>
              </a:spcBef>
            </a:pPr>
            <a:r>
              <a:rPr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BENEFITS</a:t>
            </a:r>
            <a:r>
              <a:rPr spc="6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pc="15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OF</a:t>
            </a:r>
            <a:r>
              <a:rPr spc="6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SMART</a:t>
            </a:r>
            <a:r>
              <a:rPr spc="7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pc="-1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PARKING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2551" y="1426984"/>
            <a:ext cx="6788150" cy="743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3B1447-5693-CE84-9F6B-E4CB5B7E9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B88BD70-710E-4DB7-641F-552B0F6DBEFF}"/>
              </a:ext>
            </a:extLst>
          </p:cNvPr>
          <p:cNvGrpSpPr/>
          <p:nvPr/>
        </p:nvGrpSpPr>
        <p:grpSpPr>
          <a:xfrm>
            <a:off x="0" y="12699"/>
            <a:ext cx="18288635" cy="10287001"/>
            <a:chOff x="0" y="-1"/>
            <a:chExt cx="18288635" cy="10287001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FC0914B0-4CA1-72FC-453A-9F900F8ADAD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65" y="-1"/>
              <a:ext cx="18276569" cy="1028700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1FC290C-907F-7E2F-7AC7-C6BA0DD93067}"/>
                </a:ext>
              </a:extLst>
            </p:cNvPr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3E04EB3-4560-D86A-6369-1EDA5AD3A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7350" y="614989"/>
            <a:ext cx="10027457" cy="562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3030" rIns="0" bIns="0" rtlCol="0">
            <a:spAutoFit/>
          </a:bodyPr>
          <a:lstStyle/>
          <a:p>
            <a:pPr marL="3715385" marR="918210" indent="-2833370">
              <a:lnSpc>
                <a:spcPts val="3450"/>
              </a:lnSpc>
              <a:spcBef>
                <a:spcPts val="890"/>
              </a:spcBef>
            </a:pPr>
            <a:r>
              <a:rPr lang="en-IN" sz="3150" spc="12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CONCLUSION AND FUTURE DIRECTIONS</a:t>
            </a:r>
            <a:endParaRPr lang="en-IN" sz="315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B5A378B-351B-8268-7B3D-E28A5448E55B}"/>
              </a:ext>
            </a:extLst>
          </p:cNvPr>
          <p:cNvSpPr/>
          <p:nvPr/>
        </p:nvSpPr>
        <p:spPr>
          <a:xfrm>
            <a:off x="8015432" y="1618795"/>
            <a:ext cx="10027457" cy="7598443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A1E1CD6-5FC7-CABF-DBA1-644E138707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64550" y="1902951"/>
            <a:ext cx="9144000" cy="7030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IN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IN" sz="2400" b="1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r>
              <a:rPr lang="en-IN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l"/>
            <a:endParaRPr lang="en-IN" sz="2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Smart Parking System integrates various components to provide an efficient and automated solution for parking management.</a:t>
            </a:r>
          </a:p>
          <a:p>
            <a:pPr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components include the Arduino UNO microcontroller, RI proximity sensors, 16*2 LCD screen with I2C interface, and servo motor.</a:t>
            </a:r>
          </a:p>
          <a:p>
            <a:pPr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IN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IN" sz="2400" b="1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Scope</a:t>
            </a:r>
            <a:r>
              <a:rPr lang="en-IN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l"/>
            <a:endParaRPr lang="en-IN" sz="2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improvements include integrating mobile app support for remote monitoring and reservations, allowing users to check parking availability and book spots in advance.</a:t>
            </a:r>
          </a:p>
          <a:p>
            <a:pPr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developments could involve using more advanced sensors and AI for predictive analytics, further enhancing the efficiency and user experience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1380205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39E4DF8-18E1-D990-B2E7-B1AF5DF0D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C48EDBD-A017-33C7-2A2B-399A8686EF3F}"/>
              </a:ext>
            </a:extLst>
          </p:cNvPr>
          <p:cNvGrpSpPr/>
          <p:nvPr/>
        </p:nvGrpSpPr>
        <p:grpSpPr>
          <a:xfrm>
            <a:off x="0" y="0"/>
            <a:ext cx="18288635" cy="10287001"/>
            <a:chOff x="0" y="-1"/>
            <a:chExt cx="18288635" cy="10287001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4645015A-7292-279E-270E-A551393BBCD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"/>
              <a:ext cx="18288635" cy="1028700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8E7EE4B-12D9-2D3C-988F-A1A0F5FCB57F}"/>
                </a:ext>
              </a:extLst>
            </p:cNvPr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E2581CD0-8312-DE0C-556D-77E0EFB1A24A}"/>
              </a:ext>
            </a:extLst>
          </p:cNvPr>
          <p:cNvSpPr/>
          <p:nvPr/>
        </p:nvSpPr>
        <p:spPr>
          <a:xfrm>
            <a:off x="4929841" y="2317704"/>
            <a:ext cx="8534400" cy="2871457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F2323B2-D3DF-82C0-22C9-4515DF60CE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59350" y="2469749"/>
            <a:ext cx="83820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IN" sz="16600" spc="-31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Thanks!</a:t>
            </a:r>
            <a:endParaRPr lang="en-IN" sz="36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7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7350" y="12573"/>
            <a:ext cx="16909336" cy="1977957"/>
          </a:xfrm>
          <a:prstGeom prst="rect">
            <a:avLst/>
          </a:prstGeom>
        </p:spPr>
        <p:txBody>
          <a:bodyPr vert="horz" wrap="square" lIns="0" tIns="1356848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25"/>
              </a:spcBef>
            </a:pPr>
            <a:r>
              <a:rPr sz="3950" spc="15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INTRODUCTION</a:t>
            </a:r>
            <a:r>
              <a:rPr sz="3950" spc="9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3950" spc="5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TO</a:t>
            </a:r>
            <a:r>
              <a:rPr sz="3950" spc="1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395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SMART</a:t>
            </a:r>
            <a:r>
              <a:rPr sz="3950" spc="10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3950" spc="-1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PARKING</a:t>
            </a:r>
            <a:endParaRPr sz="395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A27CC-C0B0-9B20-1F51-0907D97C2FED}"/>
              </a:ext>
            </a:extLst>
          </p:cNvPr>
          <p:cNvSpPr txBox="1"/>
          <p:nvPr/>
        </p:nvSpPr>
        <p:spPr>
          <a:xfrm>
            <a:off x="615950" y="2128888"/>
            <a:ext cx="9906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7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Overview:</a:t>
            </a:r>
          </a:p>
          <a:p>
            <a:pPr algn="l"/>
            <a:endParaRPr lang="en-IN" sz="27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7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Smart Parking System is an innovative solution designed to address the challenges of parking management in urban areas.</a:t>
            </a:r>
          </a:p>
          <a:p>
            <a:pPr marL="457200" lvl="1" algn="l"/>
            <a:endParaRPr lang="en-IN" sz="27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7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utilizes modern technology to automate the process of finding and managing parking spaces, providing real-time data and control.</a:t>
            </a:r>
          </a:p>
          <a:p>
            <a:pPr marL="457200" lvl="1" algn="l"/>
            <a:endParaRPr lang="en-IN" sz="27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IN" sz="27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Importance:</a:t>
            </a:r>
          </a:p>
          <a:p>
            <a:pPr algn="l"/>
            <a:endParaRPr lang="en-IN" sz="27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7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Urban areas often face significant parking issues, leading to traffic congestion and wasted 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N" sz="27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7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efficient parking system can alleviate these problems, making it easier for drivers to find parking and reducing overall traffic.</a:t>
            </a: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B4229FFB-385A-A0E1-8E1D-F8C9BC57435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5709" y="1547019"/>
            <a:ext cx="7604991" cy="75713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8635" cy="10287000"/>
            <a:chOff x="0" y="-1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5681" y="694994"/>
            <a:ext cx="9096375" cy="10118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3030" rIns="0" bIns="0" rtlCol="0">
            <a:spAutoFit/>
          </a:bodyPr>
          <a:lstStyle/>
          <a:p>
            <a:pPr marL="3715385" marR="918210" indent="-2833370">
              <a:lnSpc>
                <a:spcPts val="3450"/>
              </a:lnSpc>
              <a:spcBef>
                <a:spcPts val="890"/>
              </a:spcBef>
            </a:pPr>
            <a:r>
              <a:rPr lang="en-IN" sz="3150" spc="12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ARDUINO</a:t>
            </a:r>
            <a:r>
              <a:rPr lang="en-IN" sz="3150" spc="1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IN" sz="3150" spc="6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UNO:</a:t>
            </a:r>
            <a:r>
              <a:rPr lang="en-IN" sz="3150" spc="1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IN" sz="3150" spc="6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</a:t>
            </a:r>
            <a:r>
              <a:rPr lang="en-IN" sz="3150" spc="1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IN" sz="315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HEART</a:t>
            </a:r>
            <a:r>
              <a:rPr lang="en-IN" sz="3150" spc="1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IN" sz="3150" spc="8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OF</a:t>
            </a:r>
            <a:r>
              <a:rPr lang="en-IN" sz="3150" spc="1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IN" sz="3150" spc="3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</a:t>
            </a:r>
            <a:r>
              <a:rPr lang="en-IN" sz="3150" spc="-1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SYSTEM</a:t>
            </a:r>
            <a:endParaRPr lang="en-IN" sz="315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2497" y="2445004"/>
            <a:ext cx="9089559" cy="6057646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920750" y="2559050"/>
            <a:ext cx="8763000" cy="5829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</a:t>
            </a:r>
            <a:r>
              <a:rPr lang="en-IN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Arduino UNO acts as the central processing unit of the system, coordinating all the components.</a:t>
            </a:r>
          </a:p>
          <a:p>
            <a:pPr algn="l"/>
            <a:endParaRPr lang="en-IN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Importance</a:t>
            </a:r>
            <a:r>
              <a:rPr lang="en-IN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It processes inputs from the sensors and controls outputs such as the LCD screen and servo motor, ensuring smooth operation.</a:t>
            </a:r>
          </a:p>
          <a:p>
            <a:pPr algn="l"/>
            <a:endParaRPr lang="en-IN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en-IN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Arduino UNO is a versatile and widely-used microcontroller, known for its ease of use and reliability.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9936" y="9924998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19936" y="0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146050" y="430530"/>
            <a:ext cx="16909336" cy="2538329"/>
          </a:xfrm>
          <a:prstGeom prst="rect">
            <a:avLst/>
          </a:prstGeom>
        </p:spPr>
        <p:txBody>
          <a:bodyPr vert="horz" wrap="square" lIns="0" tIns="1416500" rIns="0" bIns="0" rtlCol="0">
            <a:spAutoFit/>
          </a:bodyPr>
          <a:lstStyle/>
          <a:p>
            <a:pPr marL="8851265" algn="l">
              <a:spcBef>
                <a:spcPts val="100"/>
              </a:spcBef>
            </a:pPr>
            <a:r>
              <a:rPr lang="en-IN" sz="3600" spc="10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IR Proximity Sensors: Vehicle Detection</a:t>
            </a:r>
            <a:endParaRPr lang="en-IN" sz="40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3150" y="3397250"/>
            <a:ext cx="7086600" cy="43223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These sensors detect the presence of vehicles in each parking slot.</a:t>
            </a:r>
          </a:p>
          <a:p>
            <a:pPr algn="l"/>
            <a:endParaRPr lang="en-IN" sz="28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They provide accurate, real-time data on the occupancy status of parking slots.</a:t>
            </a:r>
          </a:p>
          <a:p>
            <a:pPr algn="l"/>
            <a:endParaRPr lang="en-IN" sz="28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Two RI proximity sensors are strategically placed to cover multiple parking slots, ensuring comprehensive monitoring.</a:t>
            </a:r>
          </a:p>
        </p:txBody>
      </p:sp>
      <p:pic>
        <p:nvPicPr>
          <p:cNvPr id="11" name="Picture 10" descr="A camera on a circuit board&#10;&#10;Description automatically generated">
            <a:extLst>
              <a:ext uri="{FF2B5EF4-FFF2-40B4-BE49-F238E27FC236}">
                <a16:creationId xmlns:a16="http://schemas.microsoft.com/office/drawing/2014/main" id="{E4F0294B-1521-6448-C61C-1B1D4FE62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1416050"/>
            <a:ext cx="7772400" cy="777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374066-1FD0-DB3A-2E02-110EA7045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6E69A1-ADBF-21B0-D87D-E23ED8D3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300700" cy="10365747"/>
          </a:xfrm>
          <a:prstGeom prst="rect">
            <a:avLst/>
          </a:prstGeom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89F16FC3-15E8-5FAD-0B20-B5DE0CA2D916}"/>
              </a:ext>
            </a:extLst>
          </p:cNvPr>
          <p:cNvSpPr/>
          <p:nvPr/>
        </p:nvSpPr>
        <p:spPr>
          <a:xfrm>
            <a:off x="651395" y="1644650"/>
            <a:ext cx="9829800" cy="5562600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315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</a:t>
            </a:r>
            <a:r>
              <a:rPr lang="en-IN" sz="315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15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LCD screen displays real-time data on parking slot occupancy, indicating which slots are available or occupied.</a:t>
            </a:r>
          </a:p>
          <a:p>
            <a:pPr algn="l"/>
            <a:endParaRPr lang="en-IN" sz="315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15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</a:t>
            </a:r>
            <a:r>
              <a:rPr lang="en-IN" sz="315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15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It offers clear and immediate feedback to users, making it easy for drivers to find available parking spots.</a:t>
            </a:r>
          </a:p>
          <a:p>
            <a:pPr algn="l"/>
            <a:endParaRPr lang="en-IN" sz="315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15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en-IN" sz="315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15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I2C interface simplifies the wiring and communication between the LCD screen and the Arduino, reducing the complexity of the setup.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3150" b="0" i="0" dirty="0">
              <a:effectLst/>
              <a:latin typeface="-apple-system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9E58CC12-0A83-1E9E-566B-942F21D42055}"/>
              </a:ext>
            </a:extLst>
          </p:cNvPr>
          <p:cNvSpPr txBox="1">
            <a:spLocks/>
          </p:cNvSpPr>
          <p:nvPr/>
        </p:nvSpPr>
        <p:spPr>
          <a:xfrm>
            <a:off x="651395" y="560347"/>
            <a:ext cx="9829800" cy="562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3030" rIns="0" bIns="0" rtlCol="0">
            <a:spAutoFit/>
          </a:bodyPr>
          <a:lstStyle>
            <a:lvl1pPr>
              <a:defRPr sz="4700" b="1" i="0">
                <a:solidFill>
                  <a:srgbClr val="434343"/>
                </a:solidFill>
                <a:latin typeface="Arial"/>
                <a:ea typeface="+mj-ea"/>
                <a:cs typeface="Arial"/>
              </a:defRPr>
            </a:lvl1pPr>
          </a:lstStyle>
          <a:p>
            <a:pPr marL="3715385" marR="918210" indent="-2833370">
              <a:lnSpc>
                <a:spcPts val="3450"/>
              </a:lnSpc>
              <a:spcBef>
                <a:spcPts val="890"/>
              </a:spcBef>
            </a:pPr>
            <a:r>
              <a:rPr lang="en-IN" sz="3150" spc="10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16*2 LCD Screen with I2C Interface</a:t>
            </a:r>
            <a:endParaRPr lang="en-IN" sz="315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C861CA29-CCD9-B2DD-3E09-9D42E27FF95D}"/>
              </a:ext>
            </a:extLst>
          </p:cNvPr>
          <p:cNvSpPr/>
          <p:nvPr/>
        </p:nvSpPr>
        <p:spPr>
          <a:xfrm>
            <a:off x="-32444" y="78747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635" h="10287000">
                <a:moveTo>
                  <a:pt x="352425" y="0"/>
                </a:moveTo>
                <a:lnTo>
                  <a:pt x="0" y="0"/>
                </a:lnTo>
                <a:lnTo>
                  <a:pt x="0" y="2857500"/>
                </a:lnTo>
                <a:lnTo>
                  <a:pt x="352425" y="2857500"/>
                </a:lnTo>
                <a:lnTo>
                  <a:pt x="352425" y="0"/>
                </a:lnTo>
                <a:close/>
              </a:path>
              <a:path w="18288635" h="10287000">
                <a:moveTo>
                  <a:pt x="18287988" y="9935007"/>
                </a:moveTo>
                <a:lnTo>
                  <a:pt x="0" y="9935007"/>
                </a:lnTo>
                <a:lnTo>
                  <a:pt x="0" y="10287000"/>
                </a:lnTo>
                <a:lnTo>
                  <a:pt x="18287988" y="10287000"/>
                </a:lnTo>
                <a:lnTo>
                  <a:pt x="18287988" y="9935007"/>
                </a:lnTo>
                <a:close/>
              </a:path>
              <a:path w="18288635" h="10287000">
                <a:moveTo>
                  <a:pt x="18288038" y="12"/>
                </a:moveTo>
                <a:lnTo>
                  <a:pt x="17957534" y="12"/>
                </a:lnTo>
                <a:lnTo>
                  <a:pt x="17957534" y="1419237"/>
                </a:lnTo>
                <a:lnTo>
                  <a:pt x="18288038" y="1419237"/>
                </a:lnTo>
                <a:lnTo>
                  <a:pt x="18288038" y="12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399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56FE93C-1068-5D2B-212A-3831C0F1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7ACA4D-84BE-69DA-793C-221CEE9C4C49}"/>
              </a:ext>
            </a:extLst>
          </p:cNvPr>
          <p:cNvSpPr/>
          <p:nvPr/>
        </p:nvSpPr>
        <p:spPr>
          <a:xfrm>
            <a:off x="13719936" y="9924998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E36BB38-60C4-B550-0B6E-BE476707C9AF}"/>
              </a:ext>
            </a:extLst>
          </p:cNvPr>
          <p:cNvSpPr/>
          <p:nvPr/>
        </p:nvSpPr>
        <p:spPr>
          <a:xfrm>
            <a:off x="13719936" y="0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FB8B294-69AF-1FAA-EDA7-9991355ED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46050" y="22277"/>
            <a:ext cx="16909336" cy="2107441"/>
          </a:xfrm>
          <a:prstGeom prst="rect">
            <a:avLst/>
          </a:prstGeom>
        </p:spPr>
        <p:txBody>
          <a:bodyPr vert="horz" wrap="square" lIns="0" tIns="1416500" rIns="0" bIns="0" rtlCol="0">
            <a:spAutoFit/>
          </a:bodyPr>
          <a:lstStyle/>
          <a:p>
            <a:pPr marL="8851265" algn="l">
              <a:spcBef>
                <a:spcPts val="100"/>
              </a:spcBef>
            </a:pPr>
            <a:r>
              <a:rPr lang="en-IN" sz="44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Servo Motor: Access Control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2644710-5C31-F044-6251-1F9D87BEE13F}"/>
              </a:ext>
            </a:extLst>
          </p:cNvPr>
          <p:cNvSpPr txBox="1"/>
          <p:nvPr/>
        </p:nvSpPr>
        <p:spPr>
          <a:xfrm>
            <a:off x="8769350" y="2635250"/>
            <a:ext cx="7993936" cy="47532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servo motor controls the entry and exit barriers of the parking area.</a:t>
            </a:r>
          </a:p>
          <a:p>
            <a:pPr algn="l"/>
            <a:endParaRPr lang="en-IN" sz="28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Mechanism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It opens the barrier only when a parking spot is available, preventing unauthorized access and ensuring efficient use of parking spaces.</a:t>
            </a:r>
          </a:p>
          <a:p>
            <a:pPr algn="l"/>
            <a:endParaRPr lang="en-IN" sz="28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servo motor provides precise and controlled movement, ensuring smooth operation of the barriers.</a:t>
            </a:r>
          </a:p>
        </p:txBody>
      </p:sp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EE8E4F45-D1FB-565B-A491-EAAE18781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" y="1265683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89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AB73A18-DCA7-4110-FEE0-545B2EA9E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02C1F6-68D4-BBE4-8EB2-60F18C372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28168"/>
            <a:ext cx="18288635" cy="10365747"/>
          </a:xfrm>
          <a:prstGeom prst="rect">
            <a:avLst/>
          </a:prstGeom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0BABFFC5-85B6-01C5-DC9F-0933D98D5C20}"/>
              </a:ext>
            </a:extLst>
          </p:cNvPr>
          <p:cNvSpPr/>
          <p:nvPr/>
        </p:nvSpPr>
        <p:spPr>
          <a:xfrm>
            <a:off x="623109" y="2285855"/>
            <a:ext cx="9289241" cy="5071103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32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</a:t>
            </a:r>
            <a:r>
              <a:rPr lang="en-IN" sz="32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2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Jumper wires are used to establish connections between the Arduino, sensors, LCD screen, and servo motor.</a:t>
            </a:r>
          </a:p>
          <a:p>
            <a:pPr algn="l"/>
            <a:endParaRPr lang="en-IN" sz="32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2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</a:t>
            </a:r>
            <a:r>
              <a:rPr lang="en-IN" sz="32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2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They ensure reliable communication and power distribution among all components.</a:t>
            </a:r>
          </a:p>
          <a:p>
            <a:pPr algn="l"/>
            <a:endParaRPr lang="en-IN" sz="32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2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en-IN" sz="32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2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Male-female jumper wires are used for easy and secure connections, allowing for quick assembly and troubleshooting.</a:t>
            </a: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3FD60BE5-F69A-42DA-F7E1-319ADB3719C8}"/>
              </a:ext>
            </a:extLst>
          </p:cNvPr>
          <p:cNvSpPr txBox="1">
            <a:spLocks/>
          </p:cNvSpPr>
          <p:nvPr/>
        </p:nvSpPr>
        <p:spPr>
          <a:xfrm>
            <a:off x="651395" y="654050"/>
            <a:ext cx="9260955" cy="10344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3030" rIns="0" bIns="0" rtlCol="0">
            <a:spAutoFit/>
          </a:bodyPr>
          <a:lstStyle>
            <a:lvl1pPr>
              <a:defRPr sz="4700" b="1" i="0">
                <a:solidFill>
                  <a:srgbClr val="434343"/>
                </a:solidFill>
                <a:latin typeface="Arial"/>
                <a:ea typeface="+mj-ea"/>
                <a:cs typeface="Arial"/>
              </a:defRPr>
            </a:lvl1pPr>
          </a:lstStyle>
          <a:p>
            <a:pPr marL="3715385" marR="918210" indent="-2833370" algn="ctr">
              <a:lnSpc>
                <a:spcPts val="3450"/>
              </a:lnSpc>
              <a:spcBef>
                <a:spcPts val="890"/>
              </a:spcBef>
            </a:pPr>
            <a:r>
              <a:rPr lang="en-IN" sz="4400" spc="10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Jumper Wire: Connectivity</a:t>
            </a: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4E939F60-B711-16E5-B9C1-B3E1BE975E52}"/>
              </a:ext>
            </a:extLst>
          </p:cNvPr>
          <p:cNvSpPr/>
          <p:nvPr/>
        </p:nvSpPr>
        <p:spPr>
          <a:xfrm>
            <a:off x="0" y="56695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635" h="10287000">
                <a:moveTo>
                  <a:pt x="352425" y="0"/>
                </a:moveTo>
                <a:lnTo>
                  <a:pt x="0" y="0"/>
                </a:lnTo>
                <a:lnTo>
                  <a:pt x="0" y="2857500"/>
                </a:lnTo>
                <a:lnTo>
                  <a:pt x="352425" y="2857500"/>
                </a:lnTo>
                <a:lnTo>
                  <a:pt x="352425" y="0"/>
                </a:lnTo>
                <a:close/>
              </a:path>
              <a:path w="18288635" h="10287000">
                <a:moveTo>
                  <a:pt x="18287988" y="9935007"/>
                </a:moveTo>
                <a:lnTo>
                  <a:pt x="0" y="9935007"/>
                </a:lnTo>
                <a:lnTo>
                  <a:pt x="0" y="10287000"/>
                </a:lnTo>
                <a:lnTo>
                  <a:pt x="18287988" y="10287000"/>
                </a:lnTo>
                <a:lnTo>
                  <a:pt x="18287988" y="9935007"/>
                </a:lnTo>
                <a:close/>
              </a:path>
              <a:path w="18288635" h="10287000">
                <a:moveTo>
                  <a:pt x="18288038" y="12"/>
                </a:moveTo>
                <a:lnTo>
                  <a:pt x="17957534" y="12"/>
                </a:lnTo>
                <a:lnTo>
                  <a:pt x="17957534" y="1419237"/>
                </a:lnTo>
                <a:lnTo>
                  <a:pt x="18288038" y="1419237"/>
                </a:lnTo>
                <a:lnTo>
                  <a:pt x="18288038" y="12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498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2208F7-9DC4-CDBF-50DD-E46ED13A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98797EF-5E5B-B6BC-C0BE-EEBBF71020D1}"/>
              </a:ext>
            </a:extLst>
          </p:cNvPr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C187FB7-A965-FA13-FB8C-3F4C99AF0A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45350" y="-148106"/>
            <a:ext cx="16909336" cy="2385761"/>
          </a:xfrm>
          <a:prstGeom prst="rect">
            <a:avLst/>
          </a:prstGeom>
        </p:spPr>
        <p:txBody>
          <a:bodyPr vert="horz" wrap="square" lIns="0" tIns="1356848" rIns="0" bIns="0" rtlCol="0">
            <a:spAutoFit/>
          </a:bodyPr>
          <a:lstStyle/>
          <a:p>
            <a:pPr marL="165735" algn="l">
              <a:lnSpc>
                <a:spcPct val="100000"/>
              </a:lnSpc>
              <a:spcBef>
                <a:spcPts val="125"/>
              </a:spcBef>
            </a:pPr>
            <a:r>
              <a:rPr lang="en-US" sz="6600" spc="15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System Workflow</a:t>
            </a:r>
            <a:endParaRPr sz="66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54992-5028-E89B-8CF2-0B962CFA560C}"/>
              </a:ext>
            </a:extLst>
          </p:cNvPr>
          <p:cNvSpPr txBox="1"/>
          <p:nvPr/>
        </p:nvSpPr>
        <p:spPr>
          <a:xfrm>
            <a:off x="7397750" y="2237655"/>
            <a:ext cx="9166860" cy="10926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spc="114" dirty="0">
                <a:solidFill>
                  <a:srgbClr val="B75442"/>
                </a:solidFill>
                <a:latin typeface="Tahoma"/>
                <a:cs typeface="Tahoma"/>
              </a:rPr>
              <a:t>Arduino UNO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b="1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spc="114" dirty="0">
                <a:solidFill>
                  <a:srgbClr val="B75442"/>
                </a:solidFill>
                <a:latin typeface="Tahoma"/>
                <a:cs typeface="Tahoma"/>
              </a:rPr>
              <a:t>IR Proximity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b="1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spc="114" dirty="0">
                <a:solidFill>
                  <a:srgbClr val="B75442"/>
                </a:solidFill>
                <a:latin typeface="Tahoma"/>
                <a:cs typeface="Tahoma"/>
              </a:rPr>
              <a:t>16*2 LCD screen with an I2C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b="1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spc="114" dirty="0">
                <a:solidFill>
                  <a:srgbClr val="B75442"/>
                </a:solidFill>
                <a:latin typeface="Tahoma"/>
                <a:cs typeface="Tahoma"/>
              </a:rPr>
              <a:t>Servo Motor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b="1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spc="114" dirty="0">
                <a:solidFill>
                  <a:srgbClr val="B75442"/>
                </a:solidFill>
                <a:latin typeface="Tahoma"/>
                <a:cs typeface="Tahoma"/>
              </a:rPr>
              <a:t>Jumper Wires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pPr algn="l"/>
            <a:r>
              <a:rPr lang="en-IN" sz="24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IN" sz="24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Explanation</a:t>
            </a:r>
            <a:r>
              <a:rPr lang="en-IN" sz="24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Sensors detect the presence of vehicles and send data to the Arduino.</a:t>
            </a:r>
          </a:p>
          <a:p>
            <a:pPr marL="457200"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Arduino processes this data and updates the LCD screen with the current occupancy status.</a:t>
            </a:r>
          </a:p>
          <a:p>
            <a:pPr marL="457200"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a parking spot is available, the Arduino signals the servo motor to open the barrier, allowing the vehicle to enter.</a:t>
            </a:r>
          </a:p>
          <a:p>
            <a:br>
              <a:rPr lang="en-IN" sz="3200" spc="114" dirty="0">
                <a:solidFill>
                  <a:srgbClr val="B75442"/>
                </a:solidFill>
                <a:latin typeface="Tahoma"/>
                <a:cs typeface="Tahoma"/>
              </a:rPr>
            </a:br>
            <a:endParaRPr lang="en-IN" sz="3200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br>
              <a:rPr lang="en-IN" sz="3200" spc="114" dirty="0">
                <a:solidFill>
                  <a:srgbClr val="B75442"/>
                </a:solidFill>
                <a:latin typeface="Tahoma"/>
                <a:cs typeface="Tahoma"/>
              </a:rPr>
            </a:br>
            <a:br>
              <a:rPr lang="en-IN" sz="3200" spc="114" dirty="0">
                <a:solidFill>
                  <a:srgbClr val="B75442"/>
                </a:solidFill>
                <a:latin typeface="Tahoma"/>
                <a:cs typeface="Tahoma"/>
              </a:rPr>
            </a:br>
            <a:endParaRPr lang="en-IN" sz="3200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br>
              <a:rPr lang="en-IN" sz="3200" spc="114" dirty="0">
                <a:solidFill>
                  <a:srgbClr val="B75442"/>
                </a:solidFill>
                <a:latin typeface="Tahoma"/>
                <a:cs typeface="Tahoma"/>
              </a:rPr>
            </a:br>
            <a:endParaRPr lang="en-US" sz="3200" dirty="0"/>
          </a:p>
        </p:txBody>
      </p:sp>
      <p:pic>
        <p:nvPicPr>
          <p:cNvPr id="19" name="Picture 18" descr="A close-up of a toy car kit&#10;&#10;Description automatically generated">
            <a:extLst>
              <a:ext uri="{FF2B5EF4-FFF2-40B4-BE49-F238E27FC236}">
                <a16:creationId xmlns:a16="http://schemas.microsoft.com/office/drawing/2014/main" id="{5AA18C3E-5862-A0A1-3C7E-A74FC7100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347"/>
            <a:ext cx="6102350" cy="74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51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2BD177-DE91-9472-B7F1-8C0E54E0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A41C3B7-E9F0-5E50-722B-56F056CA66E5}"/>
              </a:ext>
            </a:extLst>
          </p:cNvPr>
          <p:cNvGrpSpPr/>
          <p:nvPr/>
        </p:nvGrpSpPr>
        <p:grpSpPr>
          <a:xfrm>
            <a:off x="0" y="-1"/>
            <a:ext cx="18288635" cy="10287001"/>
            <a:chOff x="0" y="-1"/>
            <a:chExt cx="18288635" cy="10287001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7A9C5AF1-E13D-1CA6-0969-DC488B6A23E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65" y="-1"/>
              <a:ext cx="18276570" cy="1028700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B0D31AA-3946-60D8-961B-F8484002CBC0}"/>
                </a:ext>
              </a:extLst>
            </p:cNvPr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8A9C328C-5710-25FC-F67E-B47F14DA35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5681" y="694994"/>
            <a:ext cx="9096375" cy="562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3030" rIns="0" bIns="0" rtlCol="0">
            <a:spAutoFit/>
          </a:bodyPr>
          <a:lstStyle/>
          <a:p>
            <a:pPr marL="3715385" marR="918210" indent="-2833370">
              <a:lnSpc>
                <a:spcPts val="3450"/>
              </a:lnSpc>
              <a:spcBef>
                <a:spcPts val="890"/>
              </a:spcBef>
            </a:pPr>
            <a:r>
              <a:rPr lang="en-IN" sz="3150" spc="12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CASE STUDIES AND RESULTS</a:t>
            </a:r>
            <a:endParaRPr lang="en-IN" sz="315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A5C781A-C45E-412A-BF33-C5C8ADC10FBB}"/>
              </a:ext>
            </a:extLst>
          </p:cNvPr>
          <p:cNvSpPr/>
          <p:nvPr/>
        </p:nvSpPr>
        <p:spPr>
          <a:xfrm>
            <a:off x="695681" y="1952963"/>
            <a:ext cx="9089559" cy="2739687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93832-0E19-F6FE-68D8-DF4E7265000F}"/>
              </a:ext>
            </a:extLst>
          </p:cNvPr>
          <p:cNvSpPr txBox="1"/>
          <p:nvPr/>
        </p:nvSpPr>
        <p:spPr>
          <a:xfrm>
            <a:off x="632928" y="2178050"/>
            <a:ext cx="91523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lang="en-IN" sz="2800" spc="95" dirty="0">
                <a:solidFill>
                  <a:srgbClr val="B75442"/>
                </a:solidFill>
                <a:latin typeface="Tahoma"/>
                <a:cs typeface="Tahoma"/>
              </a:rPr>
              <a:t>Several</a:t>
            </a:r>
            <a:r>
              <a:rPr lang="en-IN" sz="2800" spc="-9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55" dirty="0">
                <a:solidFill>
                  <a:srgbClr val="B75442"/>
                </a:solidFill>
                <a:latin typeface="Tahoma"/>
                <a:cs typeface="Tahoma"/>
              </a:rPr>
              <a:t>cities</a:t>
            </a:r>
            <a:r>
              <a:rPr lang="en-IN" sz="2800" spc="-8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10" dirty="0">
                <a:solidFill>
                  <a:srgbClr val="B75442"/>
                </a:solidFill>
                <a:latin typeface="Tahoma"/>
                <a:cs typeface="Tahoma"/>
              </a:rPr>
              <a:t>have</a:t>
            </a:r>
            <a:r>
              <a:rPr lang="en-IN" sz="2800" spc="-9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80" dirty="0">
                <a:solidFill>
                  <a:srgbClr val="B75442"/>
                </a:solidFill>
                <a:latin typeface="Tahoma"/>
                <a:cs typeface="Tahoma"/>
              </a:rPr>
              <a:t>successfully </a:t>
            </a:r>
            <a:r>
              <a:rPr lang="en-IN" sz="2800" spc="100" dirty="0">
                <a:solidFill>
                  <a:srgbClr val="B75442"/>
                </a:solidFill>
                <a:latin typeface="Tahoma"/>
                <a:cs typeface="Tahoma"/>
              </a:rPr>
              <a:t>implemented</a:t>
            </a:r>
            <a:r>
              <a:rPr lang="en-IN" sz="2800" spc="-9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35" dirty="0">
                <a:solidFill>
                  <a:srgbClr val="B75442"/>
                </a:solidFill>
                <a:latin typeface="Tahoma"/>
                <a:cs typeface="Tahoma"/>
              </a:rPr>
              <a:t>smart</a:t>
            </a:r>
            <a:r>
              <a:rPr lang="en-IN" sz="2800" spc="-8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20" dirty="0">
                <a:solidFill>
                  <a:srgbClr val="B75442"/>
                </a:solidFill>
                <a:latin typeface="Tahoma"/>
                <a:cs typeface="Tahoma"/>
              </a:rPr>
              <a:t>parking</a:t>
            </a:r>
            <a:r>
              <a:rPr lang="en-IN" sz="2800" spc="-8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35" dirty="0">
                <a:solidFill>
                  <a:srgbClr val="B75442"/>
                </a:solidFill>
                <a:latin typeface="Tahoma"/>
                <a:cs typeface="Tahoma"/>
              </a:rPr>
              <a:t>solutions, </a:t>
            </a:r>
            <a:r>
              <a:rPr lang="en-IN" sz="2800" spc="110" dirty="0">
                <a:solidFill>
                  <a:srgbClr val="B75442"/>
                </a:solidFill>
                <a:latin typeface="Tahoma"/>
                <a:cs typeface="Tahoma"/>
              </a:rPr>
              <a:t>demonstrating</a:t>
            </a:r>
            <a:r>
              <a:rPr lang="en-IN" sz="2800" spc="-8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85" dirty="0">
                <a:solidFill>
                  <a:srgbClr val="B75442"/>
                </a:solidFill>
                <a:latin typeface="Tahoma"/>
                <a:cs typeface="Tahoma"/>
              </a:rPr>
              <a:t>signiﬁcant</a:t>
            </a:r>
            <a:r>
              <a:rPr lang="en-IN" sz="2800" dirty="0">
                <a:latin typeface="Tahoma"/>
                <a:cs typeface="Tahoma"/>
              </a:rPr>
              <a:t> </a:t>
            </a:r>
            <a:r>
              <a:rPr lang="en-IN" sz="2800" spc="110" dirty="0">
                <a:solidFill>
                  <a:srgbClr val="B75442"/>
                </a:solidFill>
                <a:latin typeface="Tahoma"/>
                <a:cs typeface="Tahoma"/>
              </a:rPr>
              <a:t>improvements</a:t>
            </a:r>
            <a:r>
              <a:rPr lang="en-IN" sz="2800" spc="-10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-25" dirty="0">
                <a:solidFill>
                  <a:srgbClr val="B75442"/>
                </a:solidFill>
                <a:latin typeface="Tahoma"/>
                <a:cs typeface="Tahoma"/>
              </a:rPr>
              <a:t>in traffic flow </a:t>
            </a:r>
            <a:r>
              <a:rPr lang="en-IN" sz="2800" spc="120" dirty="0">
                <a:solidFill>
                  <a:srgbClr val="B75442"/>
                </a:solidFill>
                <a:latin typeface="Tahoma"/>
                <a:cs typeface="Tahoma"/>
              </a:rPr>
              <a:t>and user convenience.</a:t>
            </a:r>
            <a:r>
              <a:rPr lang="en-IN" sz="2800" spc="75" dirty="0">
                <a:solidFill>
                  <a:srgbClr val="B75442"/>
                </a:solidFill>
                <a:latin typeface="Tahoma"/>
                <a:cs typeface="Tahoma"/>
              </a:rPr>
              <a:t> These</a:t>
            </a:r>
            <a:r>
              <a:rPr lang="en-IN" sz="2800" spc="-9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40" dirty="0">
                <a:solidFill>
                  <a:srgbClr val="B75442"/>
                </a:solidFill>
                <a:latin typeface="Tahoma"/>
                <a:cs typeface="Tahoma"/>
              </a:rPr>
              <a:t>case</a:t>
            </a:r>
            <a:r>
              <a:rPr lang="en-IN" sz="2800" spc="-9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55" dirty="0">
                <a:solidFill>
                  <a:srgbClr val="B75442"/>
                </a:solidFill>
                <a:latin typeface="Tahoma"/>
                <a:cs typeface="Tahoma"/>
              </a:rPr>
              <a:t>studies </a:t>
            </a:r>
            <a:r>
              <a:rPr lang="en-IN" sz="2800" spc="100" dirty="0">
                <a:solidFill>
                  <a:srgbClr val="B75442"/>
                </a:solidFill>
                <a:latin typeface="Tahoma"/>
                <a:cs typeface="Tahoma"/>
              </a:rPr>
              <a:t>provide</a:t>
            </a:r>
            <a:r>
              <a:rPr lang="en-IN" sz="2800" spc="-9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14" dirty="0">
                <a:solidFill>
                  <a:srgbClr val="B75442"/>
                </a:solidFill>
                <a:latin typeface="Tahoma"/>
                <a:cs typeface="Tahoma"/>
              </a:rPr>
              <a:t>valuable</a:t>
            </a:r>
            <a:r>
              <a:rPr lang="en-IN" sz="2800" spc="-9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60" dirty="0">
                <a:solidFill>
                  <a:srgbClr val="B75442"/>
                </a:solidFill>
                <a:latin typeface="Tahoma"/>
                <a:cs typeface="Tahoma"/>
              </a:rPr>
              <a:t>insights</a:t>
            </a:r>
            <a:r>
              <a:rPr lang="en-IN" sz="2800" spc="-9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70" dirty="0">
                <a:solidFill>
                  <a:srgbClr val="B75442"/>
                </a:solidFill>
                <a:latin typeface="Tahoma"/>
                <a:cs typeface="Tahoma"/>
              </a:rPr>
              <a:t>into</a:t>
            </a:r>
            <a:r>
              <a:rPr lang="en-IN" sz="2800" spc="-9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45" dirty="0">
                <a:solidFill>
                  <a:srgbClr val="B75442"/>
                </a:solidFill>
                <a:latin typeface="Tahoma"/>
                <a:cs typeface="Tahoma"/>
              </a:rPr>
              <a:t>the </a:t>
            </a:r>
            <a:r>
              <a:rPr lang="en-IN" sz="2800" spc="180" dirty="0">
                <a:solidFill>
                  <a:srgbClr val="B75442"/>
                </a:solidFill>
                <a:latin typeface="Tahoma"/>
                <a:cs typeface="Tahoma"/>
              </a:rPr>
              <a:t>effectiveness</a:t>
            </a:r>
            <a:r>
              <a:rPr lang="en-IN" sz="2800" spc="-10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85" dirty="0">
                <a:solidFill>
                  <a:srgbClr val="B75442"/>
                </a:solidFill>
                <a:latin typeface="Tahoma"/>
                <a:cs typeface="Tahoma"/>
              </a:rPr>
              <a:t>of</a:t>
            </a:r>
            <a:r>
              <a:rPr lang="en-IN" sz="2800" spc="-10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70" dirty="0">
                <a:solidFill>
                  <a:srgbClr val="B75442"/>
                </a:solidFill>
                <a:latin typeface="Tahoma"/>
                <a:cs typeface="Tahoma"/>
              </a:rPr>
              <a:t>such</a:t>
            </a:r>
            <a:r>
              <a:rPr lang="en-IN" sz="2800" spc="-10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45" dirty="0">
                <a:solidFill>
                  <a:srgbClr val="B75442"/>
                </a:solidFill>
                <a:latin typeface="Tahoma"/>
                <a:cs typeface="Tahoma"/>
              </a:rPr>
              <a:t>systems.</a:t>
            </a:r>
            <a:endParaRPr lang="en-IN" sz="2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7831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7544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742</Words>
  <Application>Microsoft Office PowerPoint</Application>
  <PresentationFormat>Custom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ADLaM Display</vt:lpstr>
      <vt:lpstr>-apple-system</vt:lpstr>
      <vt:lpstr>Arial</vt:lpstr>
      <vt:lpstr>Tahoma</vt:lpstr>
      <vt:lpstr>Office Theme</vt:lpstr>
      <vt:lpstr>PowerPoint Presentation</vt:lpstr>
      <vt:lpstr>INTRODUCTION TO SMART PARKING</vt:lpstr>
      <vt:lpstr>ARDUINO UNO: THE HEART OF THE SYSTEM</vt:lpstr>
      <vt:lpstr>IR Proximity Sensors: Vehicle Detection</vt:lpstr>
      <vt:lpstr>PowerPoint Presentation</vt:lpstr>
      <vt:lpstr>Servo Motor: Access Control</vt:lpstr>
      <vt:lpstr>PowerPoint Presentation</vt:lpstr>
      <vt:lpstr>System Workflow</vt:lpstr>
      <vt:lpstr>CASE STUDIES AND RESULTS</vt:lpstr>
      <vt:lpstr>BENEFITS OF SMART PARKING</vt:lpstr>
      <vt:lpstr>CONCLUSION AND 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ADITYA PRASAD</cp:lastModifiedBy>
  <cp:revision>3</cp:revision>
  <dcterms:created xsi:type="dcterms:W3CDTF">2024-09-26T15:32:34Z</dcterms:created>
  <dcterms:modified xsi:type="dcterms:W3CDTF">2024-11-10T09:01:19Z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2024-09-26T00:00:00Z</vt:filetime>
  </property>
  <property fmtid="{D5CDD505-2E9C-101B-9397-08002B2CF9AE}" pid="5" name="Producer">
    <vt:lpwstr>GPL Ghostscript 10.02.0</vt:lpwstr>
  </property>
</Properties>
</file>